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Raleway Thin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Italic.fntdata"/><Relationship Id="rId20" Type="http://schemas.openxmlformats.org/officeDocument/2006/relationships/slide" Target="slides/slide16.xml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Robo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37" Type="http://schemas.openxmlformats.org/officeDocument/2006/relationships/font" Target="fonts/RalewayThin-regular.fntdata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39" Type="http://schemas.openxmlformats.org/officeDocument/2006/relationships/font" Target="fonts/RalewayThin-italic.fntdata"/><Relationship Id="rId16" Type="http://schemas.openxmlformats.org/officeDocument/2006/relationships/slide" Target="slides/slide12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1f7ec7d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1f7ec7d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253765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253765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8253765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8253765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253765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8253765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70924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70924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82537656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82537656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82537656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82537656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537656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2537656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82537656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82537656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82537656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82537656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2537656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2537656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253763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253763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442aba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442aba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f1f7ec7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f1f7ec7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1c8e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1c8e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0bbba53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0bbba53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709242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709242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8709242f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8709242f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8253765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8253765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253765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253765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" y="25"/>
            <a:ext cx="9144000" cy="5143500"/>
          </a:xfrm>
          <a:prstGeom prst="rtTriangle">
            <a:avLst/>
          </a:prstGeom>
          <a:solidFill>
            <a:srgbClr val="FFFFFF">
              <a:alpha val="3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ncoSemFundo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12" y="1454824"/>
            <a:ext cx="1431500" cy="22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ICMC BRANCO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85" y="160100"/>
            <a:ext cx="2371575" cy="1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>
            <a:stCxn id="10" idx="0"/>
            <a:endCxn id="10" idx="4"/>
          </p:cNvCxnSpPr>
          <p:nvPr/>
        </p:nvCxnSpPr>
        <p:spPr>
          <a:xfrm>
            <a:off x="75" y="25"/>
            <a:ext cx="9144000" cy="51435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>
            <a:stCxn id="10" idx="0"/>
          </p:cNvCxnSpPr>
          <p:nvPr/>
        </p:nvCxnSpPr>
        <p:spPr>
          <a:xfrm>
            <a:off x="75" y="25"/>
            <a:ext cx="8920500" cy="51546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type="title"/>
          </p:nvPr>
        </p:nvSpPr>
        <p:spPr>
          <a:xfrm>
            <a:off x="75" y="3343375"/>
            <a:ext cx="6165600" cy="9444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0" y="4287775"/>
            <a:ext cx="7465200" cy="5853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2">
  <p:cSld name="TITLE_ONLY_5">
    <p:bg>
      <p:bgPr>
        <a:solidFill>
          <a:srgbClr val="66666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" name="Google Shape;71;p11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1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3">
  <p:cSld name="TITLE_ONLY_6">
    <p:bg>
      <p:bgPr>
        <a:solidFill>
          <a:srgbClr val="66666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8" name="Google Shape;78;p12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2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>
  <p:cSld name="TITLE_ONLY_1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 flipH="1" rot="10800000">
            <a:off x="-25675" y="872225"/>
            <a:ext cx="5747100" cy="54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5714981" y="0"/>
            <a:ext cx="3429027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15550" y="1217900"/>
            <a:ext cx="4680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AutoNum type="arabicPeriod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Thin"/>
              <a:buAutoNum type="arabicPeriod"/>
              <a:defRPr sz="2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32091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25200" y="32091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1905000" y="25995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9042600" y="25995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879800" y="27369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" type="titleOnly">
  <p:cSld name="TITLE_ONLY">
    <p:bg>
      <p:bgPr>
        <a:solidFill>
          <a:srgbClr val="666666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6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imagem">
  <p:cSld name="TITLE_ONLY_2">
    <p:bg>
      <p:bgPr>
        <a:solidFill>
          <a:srgbClr val="66666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68025" y="1090475"/>
            <a:ext cx="39711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99" y="1309388"/>
            <a:ext cx="4964220" cy="330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TITLE_ONLY_3">
    <p:bg>
      <p:bgPr>
        <a:solidFill>
          <a:srgbClr val="66666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1">
  <p:cSld name="TITLE_ONLY_4">
    <p:bg>
      <p:bgPr>
        <a:solidFill>
          <a:srgbClr val="66666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" name="Google Shape;64;p10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0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0" y="4287775"/>
            <a:ext cx="7465200" cy="5853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rPr>
              <a:t>Baseado em Ana Costa, Lucas Romero e Marcelo de Moraes</a:t>
            </a:r>
            <a:endParaRPr sz="2000">
              <a:solidFill>
                <a:srgbClr val="42DC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5" y="3343375"/>
            <a:ext cx="6403500" cy="944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Arquivos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Interação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Interface gráfica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Simples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Intuitiva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Terminal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Somente texto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Maior flexibilidade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13" y="2323175"/>
            <a:ext cx="49244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Interação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Interface gráfica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Simples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Intuitiva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Terminal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Somente texto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Maior flexibilidade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Qual usaremos?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475" y="2115500"/>
            <a:ext cx="4537150" cy="27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Terminal - a.k.a. shell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Roboto"/>
                <a:ea typeface="Roboto"/>
                <a:cs typeface="Roboto"/>
                <a:sym typeface="Roboto"/>
              </a:rPr>
              <a:t>user@host:/folder$ command [-flag]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$</a:t>
            </a:r>
            <a:r>
              <a:rPr lang="pt-BR" sz="2800">
                <a:latin typeface="Roboto"/>
                <a:ea typeface="Roboto"/>
                <a:cs typeface="Roboto"/>
                <a:sym typeface="Roboto"/>
              </a:rPr>
              <a:t> - Usuário normal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pt-BR" sz="2800">
                <a:latin typeface="Roboto"/>
                <a:ea typeface="Roboto"/>
                <a:cs typeface="Roboto"/>
                <a:sym typeface="Roboto"/>
              </a:rPr>
              <a:t> - Super usuário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pt-BR" sz="2800">
                <a:latin typeface="Roboto"/>
                <a:ea typeface="Roboto"/>
                <a:cs typeface="Roboto"/>
                <a:sym typeface="Roboto"/>
              </a:rPr>
              <a:t> - Diretório </a:t>
            </a:r>
            <a:r>
              <a:rPr i="1" lang="pt-BR" sz="2800">
                <a:latin typeface="Roboto"/>
                <a:ea typeface="Roboto"/>
                <a:cs typeface="Roboto"/>
                <a:sym typeface="Roboto"/>
              </a:rPr>
              <a:t>home</a:t>
            </a:r>
            <a:endParaRPr i="1"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uname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pt-BR" sz="3000"/>
              <a:t>nix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 name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retorna informações do sistema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whoami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who am i</a:t>
            </a:r>
            <a:r>
              <a:rPr lang="pt-BR" sz="3000"/>
              <a:t>?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retorna nome de</a:t>
            </a:r>
            <a:r>
              <a:rPr lang="pt-BR" sz="3000"/>
              <a:t> usuário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su -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3000"/>
              <a:t>witch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pt-BR" sz="3000"/>
              <a:t>ser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troca de</a:t>
            </a:r>
            <a:r>
              <a:rPr lang="pt-BR" sz="3000"/>
              <a:t> usuário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sudo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3000"/>
              <a:t>witch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pt-BR" sz="3000"/>
              <a:t>ser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do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executar comandos como outro usuário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pwd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3000"/>
              <a:t>rint</a:t>
            </a:r>
            <a:r>
              <a:rPr lang="pt-BR" sz="3000"/>
              <a:t>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pt-BR" sz="3000"/>
              <a:t>orking</a:t>
            </a:r>
            <a:r>
              <a:rPr lang="pt-BR" sz="3000"/>
              <a:t>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pt-BR" sz="3000"/>
              <a:t>irectory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mostra diretório corrente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ls </a:t>
            </a:r>
            <a:r>
              <a:rPr lang="pt-BR" sz="6000"/>
              <a:t>[-l] [-a] [folder]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pt-BR" sz="3000"/>
              <a:t>i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3000"/>
              <a:t>t</a:t>
            </a:r>
            <a:r>
              <a:rPr lang="pt-BR" sz="3000"/>
              <a:t> </a:t>
            </a:r>
            <a:r>
              <a:rPr lang="pt-BR" sz="3000"/>
              <a:t>directory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mostra conteúdo do diretório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cd</a:t>
            </a: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6000"/>
              <a:t>[folder]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pt-BR" sz="3000"/>
              <a:t>hange </a:t>
            </a: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pt-BR" sz="3000"/>
              <a:t>irectory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/>
              <a:t>muda de diretório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879800" y="2565975"/>
            <a:ext cx="7160100" cy="12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 da Apresentação: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https://github.com/GANESH-ICMC/Apresentacoes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Aulas -&gt; PInG2021 -&gt; </a:t>
            </a:r>
            <a:r>
              <a:rPr b="1" lang="pt-BR" sz="2400">
                <a:latin typeface="Roboto"/>
                <a:ea typeface="Roboto"/>
                <a:cs typeface="Roboto"/>
                <a:sym typeface="Roboto"/>
              </a:rPr>
              <a:t>Linux -&gt;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Aula02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55550" y="2743700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2DCA3"/>
                </a:solidFill>
              </a:rPr>
              <a:t>Ganesh</a:t>
            </a:r>
            <a:endParaRPr>
              <a:solidFill>
                <a:srgbClr val="42DCA3"/>
              </a:solidFill>
            </a:endParaRPr>
          </a:p>
        </p:txBody>
      </p:sp>
      <p:sp>
        <p:nvSpPr>
          <p:cNvPr id="228" name="Google Shape;228;p33"/>
          <p:cNvSpPr txBox="1"/>
          <p:nvPr>
            <p:ph idx="1" type="subTitle"/>
          </p:nvPr>
        </p:nvSpPr>
        <p:spPr>
          <a:xfrm>
            <a:off x="55550" y="3420900"/>
            <a:ext cx="74652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lt1"/>
                </a:solidFill>
              </a:rPr>
              <a:t>Grupo de Segurança da Informação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ICMC / USP - São Carlos, SP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ganesh.icmc.usp.br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ganesh@icmc.usp.br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36875" y="1037425"/>
            <a:ext cx="4680900" cy="3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Sistema de Arquivos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Terminal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Comandos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Arquivos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arquivos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No Linux, tudo é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arquivo</a:t>
            </a:r>
            <a:r>
              <a:rPr lang="pt-BR"/>
              <a:t>!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Mas como são </a:t>
            </a:r>
            <a:r>
              <a:rPr lang="pt-BR"/>
              <a:t>organizados</a:t>
            </a:r>
            <a:r>
              <a:rPr lang="pt-BR"/>
              <a:t>?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6542" l="14074" r="15338" t="3835"/>
          <a:stretch/>
        </p:blipFill>
        <p:spPr>
          <a:xfrm>
            <a:off x="4536225" y="2498550"/>
            <a:ext cx="3837400" cy="23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arquivos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No Linux, tudo é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arquivo</a:t>
            </a:r>
            <a:r>
              <a:rPr lang="pt-BR"/>
              <a:t>!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Mas como são organizados?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Estrutura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árvore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Parte da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Raiz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Diretórios e Arquivos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6542" l="14074" r="15338" t="3835"/>
          <a:stretch/>
        </p:blipFill>
        <p:spPr>
          <a:xfrm>
            <a:off x="4536225" y="2498550"/>
            <a:ext cx="3837400" cy="23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arquivos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No Linux, tudo é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arquivo</a:t>
            </a:r>
            <a:r>
              <a:rPr lang="pt-BR"/>
              <a:t>!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Mas como são organizados?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Estrutura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árvore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Parte da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Raiz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Diretórios e Arquivos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Como navegar?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6542" l="14074" r="15338" t="3835"/>
          <a:stretch/>
        </p:blipFill>
        <p:spPr>
          <a:xfrm>
            <a:off x="4536225" y="2498550"/>
            <a:ext cx="3837400" cy="23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Terminal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Interação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Interface gráfica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Simples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Intuitiva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100" y="1994675"/>
            <a:ext cx="4496351" cy="2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NE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42DDA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